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63" r:id="rId4"/>
    <p:sldId id="273" r:id="rId5"/>
    <p:sldId id="274" r:id="rId6"/>
    <p:sldId id="275" r:id="rId7"/>
    <p:sldId id="276" r:id="rId8"/>
    <p:sldId id="266" r:id="rId9"/>
    <p:sldId id="277" r:id="rId10"/>
    <p:sldId id="265" r:id="rId11"/>
    <p:sldId id="280" r:id="rId12"/>
    <p:sldId id="278" r:id="rId13"/>
    <p:sldId id="262" r:id="rId14"/>
    <p:sldId id="281" r:id="rId15"/>
    <p:sldId id="28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7DDA9915-8191-44F3-A010-B493937B6CBE}" type="datetimeFigureOut">
              <a:rPr lang="en-US"/>
              <a:pPr>
                <a:defRPr/>
              </a:pPr>
              <a:t>5/16/2013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2C09CC8-90D9-4BB3-A262-4020A09ECF58}" type="slidenum">
              <a:rPr lang="en-US"/>
              <a:pPr>
                <a:defRPr/>
              </a:pPr>
              <a:t>‹#›</a:t>
            </a:fld>
            <a:endParaRPr lang="en-US"/>
          </a:p>
        </p:txBody>
      </p:sp>
    </p:spTree>
    <p:extLst>
      <p:ext uri="{BB962C8B-B14F-4D97-AF65-F5344CB8AC3E}">
        <p14:creationId xmlns:p14="http://schemas.microsoft.com/office/powerpoint/2010/main" val="429102944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2C2223F-26DE-4A44-850E-D9111E0A6732}" type="datetimeFigureOut">
              <a:rPr lang="en-US"/>
              <a:pPr>
                <a:defRPr/>
              </a:pPr>
              <a:t>5/16/2013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239630-6561-4B85-AE0E-15DC142A4523}" type="slidenum">
              <a:rPr lang="en-US"/>
              <a:pPr>
                <a:defRPr/>
              </a:pPr>
              <a:t>‹#›</a:t>
            </a:fld>
            <a:endParaRPr lang="en-US"/>
          </a:p>
        </p:txBody>
      </p:sp>
    </p:spTree>
    <p:extLst>
      <p:ext uri="{BB962C8B-B14F-4D97-AF65-F5344CB8AC3E}">
        <p14:creationId xmlns:p14="http://schemas.microsoft.com/office/powerpoint/2010/main" val="1967657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0F814FA8-F80C-4F90-9D22-AFB6FFFDABE6}" type="datetimeFigureOut">
              <a:rPr lang="en-US"/>
              <a:pPr>
                <a:defRPr/>
              </a:pPr>
              <a:t>5/16/2013</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29760E0-D3C4-4661-B216-212312193DD0}" type="slidenum">
              <a:rPr lang="en-US"/>
              <a:pPr>
                <a:defRPr/>
              </a:pPr>
              <a:t>‹#›</a:t>
            </a:fld>
            <a:endParaRPr lang="en-US"/>
          </a:p>
        </p:txBody>
      </p:sp>
    </p:spTree>
    <p:extLst>
      <p:ext uri="{BB962C8B-B14F-4D97-AF65-F5344CB8AC3E}">
        <p14:creationId xmlns:p14="http://schemas.microsoft.com/office/powerpoint/2010/main" val="2964334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8C3932-3E89-4FA8-BCCF-54516079D2EE}" type="datetimeFigureOut">
              <a:rPr lang="en-US"/>
              <a:pPr>
                <a:defRPr/>
              </a:pPr>
              <a:t>5/16/2013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33183D-9BF5-4C28-8BB7-171419B9BAA3}" type="slidenum">
              <a:rPr lang="en-US"/>
              <a:pPr>
                <a:defRPr/>
              </a:pPr>
              <a:t>‹#›</a:t>
            </a:fld>
            <a:endParaRPr lang="en-US"/>
          </a:p>
        </p:txBody>
      </p:sp>
    </p:spTree>
    <p:extLst>
      <p:ext uri="{BB962C8B-B14F-4D97-AF65-F5344CB8AC3E}">
        <p14:creationId xmlns:p14="http://schemas.microsoft.com/office/powerpoint/2010/main" val="311849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DF28B062-E1CE-4368-8003-F4469BDBC08F}" type="datetimeFigureOut">
              <a:rPr lang="en-US"/>
              <a:pPr>
                <a:defRPr/>
              </a:pPr>
              <a:t>5/16/2013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3239584E-EE5D-427C-9851-2531AE9B2FBF}" type="slidenum">
              <a:rPr lang="en-US"/>
              <a:pPr>
                <a:defRPr/>
              </a:pPr>
              <a:t>‹#›</a:t>
            </a:fld>
            <a:endParaRPr lang="en-US"/>
          </a:p>
        </p:txBody>
      </p:sp>
    </p:spTree>
    <p:extLst>
      <p:ext uri="{BB962C8B-B14F-4D97-AF65-F5344CB8AC3E}">
        <p14:creationId xmlns:p14="http://schemas.microsoft.com/office/powerpoint/2010/main" val="34546386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3429450-152D-44B8-A58B-F8F15A609FD9}" type="datetimeFigureOut">
              <a:rPr lang="en-US"/>
              <a:pPr>
                <a:defRPr/>
              </a:pPr>
              <a:t>5/16/2013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EE5FD91-6BE8-4616-9E87-7603E05DBE08}" type="slidenum">
              <a:rPr lang="en-US"/>
              <a:pPr>
                <a:defRPr/>
              </a:pPr>
              <a:t>‹#›</a:t>
            </a:fld>
            <a:endParaRPr lang="en-US"/>
          </a:p>
        </p:txBody>
      </p:sp>
    </p:spTree>
    <p:extLst>
      <p:ext uri="{BB962C8B-B14F-4D97-AF65-F5344CB8AC3E}">
        <p14:creationId xmlns:p14="http://schemas.microsoft.com/office/powerpoint/2010/main" val="839626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E515F56-1791-4C02-9000-6BACE21C58EC}" type="datetimeFigureOut">
              <a:rPr lang="en-US"/>
              <a:pPr>
                <a:defRPr/>
              </a:pPr>
              <a:t>5/16/2013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E8C2429-CD46-4137-8672-3AB8A965DE32}" type="slidenum">
              <a:rPr lang="en-US"/>
              <a:pPr>
                <a:defRPr/>
              </a:pPr>
              <a:t>‹#›</a:t>
            </a:fld>
            <a:endParaRPr lang="en-US"/>
          </a:p>
        </p:txBody>
      </p:sp>
    </p:spTree>
    <p:extLst>
      <p:ext uri="{BB962C8B-B14F-4D97-AF65-F5344CB8AC3E}">
        <p14:creationId xmlns:p14="http://schemas.microsoft.com/office/powerpoint/2010/main" val="1847163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5A0A5A4-A44E-473A-8C37-92BFF92546E3}" type="datetimeFigureOut">
              <a:rPr lang="en-US"/>
              <a:pPr>
                <a:defRPr/>
              </a:pPr>
              <a:t>5/16/2013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8E1D0E9-AB66-4EFA-A73B-289E172835C7}" type="slidenum">
              <a:rPr lang="en-US"/>
              <a:pPr>
                <a:defRPr/>
              </a:pPr>
              <a:t>‹#›</a:t>
            </a:fld>
            <a:endParaRPr lang="en-US"/>
          </a:p>
        </p:txBody>
      </p:sp>
    </p:spTree>
    <p:extLst>
      <p:ext uri="{BB962C8B-B14F-4D97-AF65-F5344CB8AC3E}">
        <p14:creationId xmlns:p14="http://schemas.microsoft.com/office/powerpoint/2010/main" val="4137224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3D4B1102-0B4D-408E-A066-4EFA5AD9B990}" type="datetimeFigureOut">
              <a:rPr lang="en-US"/>
              <a:pPr>
                <a:defRPr/>
              </a:pPr>
              <a:t>5/16/2013</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AABF634-C7F4-42E7-9819-D54FBF0F357E}" type="slidenum">
              <a:rPr lang="en-US"/>
              <a:pPr>
                <a:defRPr/>
              </a:pPr>
              <a:t>‹#›</a:t>
            </a:fld>
            <a:endParaRPr lang="en-US"/>
          </a:p>
        </p:txBody>
      </p:sp>
    </p:spTree>
    <p:extLst>
      <p:ext uri="{BB962C8B-B14F-4D97-AF65-F5344CB8AC3E}">
        <p14:creationId xmlns:p14="http://schemas.microsoft.com/office/powerpoint/2010/main" val="148920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A1C440C2-4825-461C-95B7-E69A6F724041}" type="datetimeFigureOut">
              <a:rPr lang="en-US"/>
              <a:pPr>
                <a:defRPr/>
              </a:pPr>
              <a:t>5/16/2013</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D9956232-9A06-47B2-A332-0C3A5395607D}" type="slidenum">
              <a:rPr lang="en-US"/>
              <a:pPr>
                <a:defRPr/>
              </a:pPr>
              <a:t>‹#›</a:t>
            </a:fld>
            <a:endParaRPr lang="en-US"/>
          </a:p>
        </p:txBody>
      </p:sp>
    </p:spTree>
    <p:extLst>
      <p:ext uri="{BB962C8B-B14F-4D97-AF65-F5344CB8AC3E}">
        <p14:creationId xmlns:p14="http://schemas.microsoft.com/office/powerpoint/2010/main" val="451002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3CA3F570-6248-437A-9F04-F872983B28A7}" type="datetimeFigureOut">
              <a:rPr lang="en-US"/>
              <a:pPr>
                <a:defRPr/>
              </a:pPr>
              <a:t>5/16/2013</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B2B9888C-4EC6-4861-9DC6-F062F0856E2C}" type="slidenum">
              <a:rPr lang="en-US"/>
              <a:pPr>
                <a:defRPr/>
              </a:pPr>
              <a:t>‹#›</a:t>
            </a:fld>
            <a:endParaRPr lang="en-US"/>
          </a:p>
        </p:txBody>
      </p:sp>
    </p:spTree>
    <p:extLst>
      <p:ext uri="{BB962C8B-B14F-4D97-AF65-F5344CB8AC3E}">
        <p14:creationId xmlns:p14="http://schemas.microsoft.com/office/powerpoint/2010/main" val="5609339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fld id="{3841B108-4E29-4D7E-8FE1-5AB016EF47FB}" type="datetimeFigureOut">
              <a:rPr lang="en-US"/>
              <a:pPr>
                <a:defRPr/>
              </a:pPr>
              <a:t>5/16/2013</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3F15D462-FEA0-47D2-B389-0C274CF8F7F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6" r:id="rId4"/>
    <p:sldLayoutId id="2147483697" r:id="rId5"/>
    <p:sldLayoutId id="2147483698" r:id="rId6"/>
    <p:sldLayoutId id="2147483702" r:id="rId7"/>
    <p:sldLayoutId id="2147483703" r:id="rId8"/>
    <p:sldLayoutId id="2147483704" r:id="rId9"/>
    <p:sldLayoutId id="2147483699" r:id="rId10"/>
    <p:sldLayoutId id="2147483705" r:id="rId11"/>
  </p:sldLayoutIdLst>
  <p:txStyles>
    <p:titleStyle>
      <a:lvl1pPr algn="l" rtl="0" eaLnBrk="0" fontAlgn="base" hangingPunct="0">
        <a:spcBef>
          <a:spcPct val="0"/>
        </a:spcBef>
        <a:spcAft>
          <a:spcPct val="0"/>
        </a:spcAft>
        <a:defRPr sz="4500" b="1" kern="1200">
          <a:solidFill>
            <a:srgbClr val="7A7A7A"/>
          </a:solidFill>
          <a:latin typeface="+mj-lt"/>
          <a:ea typeface="+mj-ea"/>
          <a:cs typeface="+mj-cs"/>
        </a:defRPr>
      </a:lvl1pPr>
      <a:lvl2pPr algn="l" rtl="0" eaLnBrk="0" fontAlgn="base" hangingPunct="0">
        <a:spcBef>
          <a:spcPct val="0"/>
        </a:spcBef>
        <a:spcAft>
          <a:spcPct val="0"/>
        </a:spcAft>
        <a:defRPr sz="4500" b="1">
          <a:solidFill>
            <a:srgbClr val="7A7A7A"/>
          </a:solidFill>
          <a:latin typeface="Corbel" pitchFamily="34" charset="0"/>
        </a:defRPr>
      </a:lvl2pPr>
      <a:lvl3pPr algn="l" rtl="0" eaLnBrk="0" fontAlgn="base" hangingPunct="0">
        <a:spcBef>
          <a:spcPct val="0"/>
        </a:spcBef>
        <a:spcAft>
          <a:spcPct val="0"/>
        </a:spcAft>
        <a:defRPr sz="4500" b="1">
          <a:solidFill>
            <a:srgbClr val="7A7A7A"/>
          </a:solidFill>
          <a:latin typeface="Corbel" pitchFamily="34" charset="0"/>
        </a:defRPr>
      </a:lvl3pPr>
      <a:lvl4pPr algn="l" rtl="0" eaLnBrk="0" fontAlgn="base" hangingPunct="0">
        <a:spcBef>
          <a:spcPct val="0"/>
        </a:spcBef>
        <a:spcAft>
          <a:spcPct val="0"/>
        </a:spcAft>
        <a:defRPr sz="4500" b="1">
          <a:solidFill>
            <a:srgbClr val="7A7A7A"/>
          </a:solidFill>
          <a:latin typeface="Corbel" pitchFamily="34" charset="0"/>
        </a:defRPr>
      </a:lvl4pPr>
      <a:lvl5pPr algn="l" rtl="0" eaLnBrk="0" fontAlgn="base" hangingPunct="0">
        <a:spcBef>
          <a:spcPct val="0"/>
        </a:spcBef>
        <a:spcAft>
          <a:spcPct val="0"/>
        </a:spcAft>
        <a:defRPr sz="4500" b="1">
          <a:solidFill>
            <a:srgbClr val="7A7A7A"/>
          </a:solidFill>
          <a:latin typeface="Corbel" pitchFamily="34" charset="0"/>
        </a:defRPr>
      </a:lvl5pPr>
      <a:lvl6pPr marL="457200" algn="l" rtl="0" fontAlgn="base">
        <a:spcBef>
          <a:spcPct val="0"/>
        </a:spcBef>
        <a:spcAft>
          <a:spcPct val="0"/>
        </a:spcAft>
        <a:defRPr sz="4500" b="1">
          <a:solidFill>
            <a:srgbClr val="7A7A7A"/>
          </a:solidFill>
          <a:latin typeface="Corbel" pitchFamily="34" charset="0"/>
        </a:defRPr>
      </a:lvl6pPr>
      <a:lvl7pPr marL="914400" algn="l" rtl="0" fontAlgn="base">
        <a:spcBef>
          <a:spcPct val="0"/>
        </a:spcBef>
        <a:spcAft>
          <a:spcPct val="0"/>
        </a:spcAft>
        <a:defRPr sz="4500" b="1">
          <a:solidFill>
            <a:srgbClr val="7A7A7A"/>
          </a:solidFill>
          <a:latin typeface="Corbel" pitchFamily="34" charset="0"/>
        </a:defRPr>
      </a:lvl7pPr>
      <a:lvl8pPr marL="1371600" algn="l" rtl="0" fontAlgn="base">
        <a:spcBef>
          <a:spcPct val="0"/>
        </a:spcBef>
        <a:spcAft>
          <a:spcPct val="0"/>
        </a:spcAft>
        <a:defRPr sz="4500" b="1">
          <a:solidFill>
            <a:srgbClr val="7A7A7A"/>
          </a:solidFill>
          <a:latin typeface="Corbel" pitchFamily="34" charset="0"/>
        </a:defRPr>
      </a:lvl8pPr>
      <a:lvl9pPr marL="1828800" algn="l" rtl="0" fontAlgn="base">
        <a:spcBef>
          <a:spcPct val="0"/>
        </a:spcBef>
        <a:spcAft>
          <a:spcPct val="0"/>
        </a:spcAft>
        <a:defRPr sz="4500" b="1">
          <a:solidFill>
            <a:srgbClr val="7A7A7A"/>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526DB0"/>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989AAC"/>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DC5924"/>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dirty="0" smtClean="0">
                <a:solidFill>
                  <a:schemeClr val="tx1"/>
                </a:solidFill>
              </a:rPr>
              <a:t>SOL Review Materials for </a:t>
            </a:r>
            <a:br>
              <a:rPr lang="en-US" dirty="0" smtClean="0">
                <a:solidFill>
                  <a:schemeClr val="tx1"/>
                </a:solidFill>
              </a:rPr>
            </a:br>
            <a:r>
              <a:rPr lang="en-US" dirty="0" smtClean="0">
                <a:solidFill>
                  <a:schemeClr val="tx1"/>
                </a:solidFill>
              </a:rPr>
              <a:t>Unit Eight: World War II</a:t>
            </a:r>
          </a:p>
        </p:txBody>
      </p:sp>
      <p:sp>
        <p:nvSpPr>
          <p:cNvPr id="8195" name="Subtitle 2"/>
          <p:cNvSpPr>
            <a:spLocks noGrp="1"/>
          </p:cNvSpPr>
          <p:nvPr>
            <p:ph type="subTitle" idx="1"/>
          </p:nvPr>
        </p:nvSpPr>
        <p:spPr>
          <a:xfrm>
            <a:off x="685800" y="1828800"/>
            <a:ext cx="8077200" cy="1500188"/>
          </a:xfrm>
        </p:spPr>
        <p:txBody>
          <a:bodyPr/>
          <a:lstStyle/>
          <a:p>
            <a:pPr eaLnBrk="1" hangingPunct="1">
              <a:buFont typeface="Arial" charset="0"/>
              <a:buNone/>
            </a:pPr>
            <a:r>
              <a:rPr lang="en-US" smtClean="0"/>
              <a:t>American Participation in World War II</a:t>
            </a:r>
          </a:p>
        </p:txBody>
      </p:sp>
      <p:pic>
        <p:nvPicPr>
          <p:cNvPr id="819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17907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
            <a:ext cx="1828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28600"/>
            <a:ext cx="190500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33363"/>
            <a:ext cx="1725613"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fontAlgn="auto" hangingPunct="1">
              <a:spcAft>
                <a:spcPts val="0"/>
              </a:spcAft>
              <a:defRPr/>
            </a:pPr>
            <a:r>
              <a:rPr lang="en-US" sz="3200" dirty="0" smtClean="0">
                <a:solidFill>
                  <a:schemeClr val="bg1"/>
                </a:solidFill>
              </a:rPr>
              <a:t>The Turning Point in World War II in the Pacific Theatre was the Battle of Midway Island. </a:t>
            </a:r>
          </a:p>
        </p:txBody>
      </p:sp>
      <p:pic>
        <p:nvPicPr>
          <p:cNvPr id="31747"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752600"/>
            <a:ext cx="4762500" cy="3619500"/>
          </a:xfrm>
        </p:spPr>
      </p:pic>
      <p:pic>
        <p:nvPicPr>
          <p:cNvPr id="3174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438400"/>
            <a:ext cx="3657600"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rPr>
              <a:t>The Manhattan Project </a:t>
            </a:r>
            <a:endParaRPr lang="en-US" dirty="0">
              <a:solidFill>
                <a:schemeClr val="accent1">
                  <a:satMod val="150000"/>
                </a:schemeClr>
              </a:solidFill>
            </a:endParaRPr>
          </a:p>
        </p:txBody>
      </p:sp>
      <p:sp>
        <p:nvSpPr>
          <p:cNvPr id="32771" name="Content Placeholder 2"/>
          <p:cNvSpPr>
            <a:spLocks noGrp="1"/>
          </p:cNvSpPr>
          <p:nvPr>
            <p:ph type="body" sz="half" idx="2"/>
          </p:nvPr>
        </p:nvSpPr>
        <p:spPr>
          <a:xfrm>
            <a:off x="165100" y="1728788"/>
            <a:ext cx="2468563" cy="4572000"/>
          </a:xfrm>
        </p:spPr>
        <p:txBody>
          <a:bodyPr/>
          <a:lstStyle/>
          <a:p>
            <a:pPr eaLnBrk="1" hangingPunct="1"/>
            <a:r>
              <a:rPr lang="en-US" b="1" i="1" u="sng" smtClean="0"/>
              <a:t>J. Robert Oppenheimer </a:t>
            </a:r>
            <a:r>
              <a:rPr lang="en-US" smtClean="0"/>
              <a:t>was the scientist who led the Manhattan Project.  The goal of the project was to create an atomic bomb, which would be used to help win World War II.  In the summer of 1945, they successfully tested the first atomic bomb at Los Alamos, NM. </a:t>
            </a:r>
          </a:p>
          <a:p>
            <a:pPr eaLnBrk="1" hangingPunct="1"/>
            <a:endParaRPr lang="en-US" smtClean="0"/>
          </a:p>
        </p:txBody>
      </p:sp>
      <p:pic>
        <p:nvPicPr>
          <p:cNvPr id="6" name="Picture Placeholder 5"/>
          <p:cNvPicPr>
            <a:picLocks noGrp="1" noChangeAspect="1"/>
          </p:cNvPicPr>
          <p:nvPr>
            <p:ph type="pic" idx="1"/>
          </p:nvPr>
        </p:nvPicPr>
        <p:blipFill>
          <a:blip r:embed="rId2"/>
          <a:srcRect l="5814" r="5814"/>
          <a:stretch>
            <a:fillRect/>
          </a:stretch>
        </p:blipFill>
        <p:spPr>
          <a:xfrm>
            <a:off x="2903538" y="1484313"/>
            <a:ext cx="6248400" cy="5373687"/>
          </a:xfrm>
        </p:spPr>
      </p:pic>
      <p:pic>
        <p:nvPicPr>
          <p:cNvPr id="3277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267200"/>
            <a:ext cx="2247900" cy="226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le 7"/>
          <p:cNvSpPr/>
          <p:nvPr/>
        </p:nvSpPr>
        <p:spPr>
          <a:xfrm>
            <a:off x="3048000" y="76200"/>
            <a:ext cx="5867400" cy="12192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3600" dirty="0">
                <a:latin typeface="Narkisim" pitchFamily="34" charset="-79"/>
                <a:cs typeface="Narkisim" pitchFamily="34" charset="-79"/>
              </a:rPr>
              <a:t>“I Am Become Death The Destroyer Of Worlds.”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600" dirty="0" smtClean="0">
                <a:solidFill>
                  <a:schemeClr val="bg1"/>
                </a:solidFill>
              </a:rPr>
              <a:t>The United States Dropped Two Atomic Bombs on Japan to End WW II. </a:t>
            </a:r>
            <a:endParaRPr lang="en-US" sz="3600" dirty="0">
              <a:solidFill>
                <a:schemeClr val="bg1"/>
              </a:solidFill>
            </a:endParaRPr>
          </a:p>
        </p:txBody>
      </p:sp>
      <p:sp>
        <p:nvSpPr>
          <p:cNvPr id="3" name="Text Placeholder 2"/>
          <p:cNvSpPr>
            <a:spLocks noGrp="1"/>
          </p:cNvSpPr>
          <p:nvPr>
            <p:ph type="body" idx="1"/>
          </p:nvPr>
        </p:nvSpPr>
        <p:spPr>
          <a:xfrm>
            <a:off x="76200" y="1698625"/>
            <a:ext cx="8915400" cy="715963"/>
          </a:xfrm>
        </p:spPr>
        <p:txBody>
          <a:bodyPr/>
          <a:lstStyle/>
          <a:p>
            <a:pPr algn="ctr" eaLnBrk="1" hangingPunct="1">
              <a:defRPr/>
            </a:pPr>
            <a:r>
              <a:rPr lang="en-US" dirty="0" smtClean="0"/>
              <a:t>Hiroshima (August 6, 1945) and  Nagasaki (August 9, 1945) </a:t>
            </a:r>
            <a:endParaRPr lang="en-US" dirty="0"/>
          </a:p>
        </p:txBody>
      </p:sp>
      <p:sp>
        <p:nvSpPr>
          <p:cNvPr id="33795" name="Content Placeholder 2"/>
          <p:cNvSpPr>
            <a:spLocks noGrp="1"/>
          </p:cNvSpPr>
          <p:nvPr>
            <p:ph sz="half" idx="2"/>
          </p:nvPr>
        </p:nvSpPr>
        <p:spPr>
          <a:xfrm>
            <a:off x="457200" y="2449513"/>
            <a:ext cx="4040188" cy="3951287"/>
          </a:xfrm>
        </p:spPr>
        <p:txBody>
          <a:bodyPr/>
          <a:lstStyle/>
          <a:p>
            <a:pPr marL="119062" indent="0" eaLnBrk="1" hangingPunct="1">
              <a:buFont typeface="Wingdings 2" pitchFamily="18" charset="2"/>
              <a:buNone/>
              <a:defRPr/>
            </a:pPr>
            <a:r>
              <a:rPr lang="en-US" dirty="0" smtClean="0"/>
              <a:t>The United States dropped two atomic bombs on Japan August of 1945, forcing Japan to surrender and ending World War II.  Almost 250,000 Japanese civilians died when the weapons were used.  Harry S Truman felt justified in using the weapons, though, because an invasion of Japan would have killed millions. </a:t>
            </a:r>
          </a:p>
          <a:p>
            <a:pPr eaLnBrk="1" hangingPunct="1">
              <a:defRPr/>
            </a:pPr>
            <a:endParaRPr lang="en-US" dirty="0" smtClean="0"/>
          </a:p>
        </p:txBody>
      </p:sp>
      <p:pic>
        <p:nvPicPr>
          <p:cNvPr id="33797" name="Content Placeholder 5"/>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5013325" y="2449513"/>
            <a:ext cx="3305175" cy="3951287"/>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6927"/>
            <a:ext cx="8229600" cy="1252728"/>
          </a:xfrm>
        </p:spPr>
        <p:txBody>
          <a:bodyPr/>
          <a:lstStyle/>
          <a:p>
            <a:pPr eaLnBrk="1" fontAlgn="auto" hangingPunct="1">
              <a:spcAft>
                <a:spcPts val="0"/>
              </a:spcAft>
              <a:defRPr/>
            </a:pPr>
            <a:r>
              <a:rPr lang="en-US" sz="3400" dirty="0" smtClean="0">
                <a:solidFill>
                  <a:schemeClr val="bg1"/>
                </a:solidFill>
              </a:rPr>
              <a:t>German Anti-Semitism and Racist Policies Led to Mass Murder During the Holocaust.</a:t>
            </a:r>
          </a:p>
        </p:txBody>
      </p:sp>
      <p:sp>
        <p:nvSpPr>
          <p:cNvPr id="34819" name="Content Placeholder 2"/>
          <p:cNvSpPr>
            <a:spLocks noGrp="1"/>
          </p:cNvSpPr>
          <p:nvPr>
            <p:ph idx="1"/>
          </p:nvPr>
        </p:nvSpPr>
        <p:spPr>
          <a:xfrm>
            <a:off x="152400" y="1524000"/>
            <a:ext cx="8839200" cy="5029200"/>
          </a:xfrm>
        </p:spPr>
        <p:txBody>
          <a:bodyPr/>
          <a:lstStyle/>
          <a:p>
            <a:pPr eaLnBrk="1" hangingPunct="1">
              <a:buFont typeface="Wingdings" pitchFamily="2" charset="2"/>
              <a:buChar char="Ø"/>
              <a:defRPr/>
            </a:pPr>
            <a:r>
              <a:rPr lang="en-US" sz="2400" dirty="0" smtClean="0"/>
              <a:t>Anti-Semitism was at the heart of Nazism.</a:t>
            </a:r>
          </a:p>
          <a:p>
            <a:pPr eaLnBrk="1" hangingPunct="1">
              <a:buFont typeface="Wingdings" pitchFamily="2" charset="2"/>
              <a:buChar char="Ø"/>
              <a:defRPr/>
            </a:pPr>
            <a:endParaRPr lang="en-US" sz="2400" dirty="0" smtClean="0"/>
          </a:p>
          <a:p>
            <a:pPr eaLnBrk="1" hangingPunct="1">
              <a:buFont typeface="Wingdings" pitchFamily="2" charset="2"/>
              <a:buChar char="Ø"/>
              <a:defRPr/>
            </a:pPr>
            <a:r>
              <a:rPr lang="en-US" sz="2400" dirty="0" smtClean="0"/>
              <a:t>Jewish people experience segregation and were forbidden from holding certain jobs.</a:t>
            </a:r>
          </a:p>
          <a:p>
            <a:pPr eaLnBrk="1" hangingPunct="1">
              <a:buFont typeface="Wingdings" pitchFamily="2" charset="2"/>
              <a:buChar char="Ø"/>
              <a:defRPr/>
            </a:pPr>
            <a:endParaRPr lang="en-US" sz="2400" dirty="0"/>
          </a:p>
          <a:p>
            <a:pPr eaLnBrk="1" hangingPunct="1">
              <a:buFont typeface="Wingdings" pitchFamily="2" charset="2"/>
              <a:buChar char="Ø"/>
              <a:defRPr/>
            </a:pPr>
            <a:r>
              <a:rPr lang="en-US" sz="2400" dirty="0" smtClean="0"/>
              <a:t>Threats and violent pogroms were used to intimidate Jewish people; </a:t>
            </a:r>
            <a:r>
              <a:rPr lang="en-US" sz="2400" dirty="0" err="1" smtClean="0"/>
              <a:t>Kristallnacht</a:t>
            </a:r>
            <a:r>
              <a:rPr lang="en-US" sz="2400" dirty="0" smtClean="0"/>
              <a:t> was the worst of these in November of 1938.</a:t>
            </a:r>
          </a:p>
          <a:p>
            <a:pPr marL="119062" indent="0" eaLnBrk="1" hangingPunct="1">
              <a:buFont typeface="Wingdings 2" pitchFamily="18" charset="2"/>
              <a:buNone/>
              <a:defRPr/>
            </a:pPr>
            <a:endParaRPr lang="en-US" sz="2400" dirty="0" smtClean="0"/>
          </a:p>
          <a:p>
            <a:pPr eaLnBrk="1" hangingPunct="1">
              <a:buFont typeface="Wingdings" pitchFamily="2" charset="2"/>
              <a:buChar char="Ø"/>
              <a:defRPr/>
            </a:pPr>
            <a:r>
              <a:rPr lang="en-US" sz="2400" dirty="0" smtClean="0"/>
              <a:t>Aryan supremacy was the belief that Germans were the master race, and all other races must be subjugated to them. </a:t>
            </a:r>
          </a:p>
          <a:p>
            <a:pPr marL="119062" indent="0" eaLnBrk="1" hangingPunct="1">
              <a:buFont typeface="Wingdings 2" pitchFamily="18" charset="2"/>
              <a:buNone/>
              <a:defRPr/>
            </a:pPr>
            <a:endParaRPr lang="en-US" sz="2400" dirty="0" smtClean="0"/>
          </a:p>
          <a:p>
            <a:pPr eaLnBrk="1" hangingPunct="1">
              <a:buFont typeface="Wingdings" pitchFamily="2" charset="2"/>
              <a:buChar char="Ø"/>
              <a:defRPr/>
            </a:pPr>
            <a:r>
              <a:rPr lang="en-US" sz="2400" dirty="0" smtClean="0"/>
              <a:t>Adolf Hitler’s “Final Solution” was a systematic attempt to murder the entire Jewish population of Europe. </a:t>
            </a:r>
          </a:p>
          <a:p>
            <a:pPr marL="119062" indent="0" eaLnBrk="1" hangingPunct="1">
              <a:buFont typeface="Wingdings 2" pitchFamily="18" charset="2"/>
              <a:buNone/>
              <a:defRPr/>
            </a:pPr>
            <a:endParaRPr lang="en-US" sz="2400" dirty="0" smtClean="0"/>
          </a:p>
          <a:p>
            <a:pPr eaLnBrk="1" hangingPunct="1">
              <a:buFont typeface="Wingdings" pitchFamily="2" charset="2"/>
              <a:buChar char="Ø"/>
              <a:defRPr/>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575"/>
            <a:ext cx="8229600" cy="1252538"/>
          </a:xfrm>
        </p:spPr>
        <p:txBody>
          <a:bodyPr>
            <a:noAutofit/>
          </a:bodyPr>
          <a:lstStyle/>
          <a:p>
            <a:pPr eaLnBrk="1" fontAlgn="auto" hangingPunct="1">
              <a:spcAft>
                <a:spcPts val="0"/>
              </a:spcAft>
              <a:defRPr/>
            </a:pPr>
            <a:r>
              <a:rPr lang="en-US" sz="2400" dirty="0" smtClean="0">
                <a:solidFill>
                  <a:schemeClr val="bg1"/>
                </a:solidFill>
              </a:rPr>
              <a:t>Jewish people in Europe were imprisoned in concentration camps and systematically murdered during the Holocaust. </a:t>
            </a:r>
            <a:endParaRPr lang="en-US" sz="2400" dirty="0">
              <a:solidFill>
                <a:schemeClr val="bg1"/>
              </a:solidFill>
            </a:endParaRPr>
          </a:p>
        </p:txBody>
      </p:sp>
      <p:pic>
        <p:nvPicPr>
          <p:cNvPr id="3584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905000"/>
            <a:ext cx="5715000" cy="4191000"/>
          </a:xfrm>
        </p:spPr>
      </p:pic>
      <p:sp>
        <p:nvSpPr>
          <p:cNvPr id="4" name="Rounded Rectangle 3"/>
          <p:cNvSpPr/>
          <p:nvPr/>
        </p:nvSpPr>
        <p:spPr>
          <a:xfrm>
            <a:off x="6400800" y="1828800"/>
            <a:ext cx="2514600" cy="434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solidFill>
                  <a:schemeClr val="tx1"/>
                </a:solidFill>
              </a:rPr>
              <a:t>Jewish people – and others, including Gypsies, political prisoners, priests, and homosexuals – were imprisoned, worked to exhausted, starved to death, and ultimately murdered by the Nazis during World War II.  Most of the men in the picture here – from a concentration camp in Austria – survived.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sz="4000" dirty="0" smtClean="0">
                <a:solidFill>
                  <a:schemeClr val="bg1"/>
                </a:solidFill>
              </a:rPr>
              <a:t>Allied Soldiers – Americans and Soviets – liberated the Death Camps.</a:t>
            </a:r>
            <a:endParaRPr lang="en-US" sz="4000" dirty="0">
              <a:solidFill>
                <a:schemeClr val="bg1"/>
              </a:solidFill>
            </a:endParaRPr>
          </a:p>
        </p:txBody>
      </p:sp>
      <p:pic>
        <p:nvPicPr>
          <p:cNvPr id="3686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828800"/>
            <a:ext cx="6067425" cy="3514725"/>
          </a:xfrm>
        </p:spPr>
      </p:pic>
      <p:sp>
        <p:nvSpPr>
          <p:cNvPr id="5" name="Rounded Rectangle 4"/>
          <p:cNvSpPr/>
          <p:nvPr/>
        </p:nvSpPr>
        <p:spPr>
          <a:xfrm>
            <a:off x="6629400" y="1752600"/>
            <a:ext cx="2209800" cy="3657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dirty="0">
                <a:solidFill>
                  <a:schemeClr val="tx1"/>
                </a:solidFill>
              </a:rPr>
              <a:t>Although the death camps of Europe were liberated in the spring of 1945, over 13 Million people had been murdered by the Nazis.  Of those, 6 Million were murdered simply because they were Jewish.  Anti-Semitism in Germany had taken a murderous toll.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eaLnBrk="1" fontAlgn="auto" hangingPunct="1">
              <a:spcAft>
                <a:spcPts val="0"/>
              </a:spcAft>
              <a:defRPr/>
            </a:pPr>
            <a:r>
              <a:rPr lang="en-US" dirty="0" smtClean="0">
                <a:solidFill>
                  <a:schemeClr val="bg1"/>
                </a:solidFill>
              </a:rPr>
              <a:t>Declarations of War</a:t>
            </a:r>
            <a:endParaRPr lang="en-US" dirty="0">
              <a:solidFill>
                <a:schemeClr val="bg1"/>
              </a:solidFill>
            </a:endParaRPr>
          </a:p>
        </p:txBody>
      </p:sp>
      <p:sp>
        <p:nvSpPr>
          <p:cNvPr id="4" name="Text Placeholder 3"/>
          <p:cNvSpPr>
            <a:spLocks noGrp="1"/>
          </p:cNvSpPr>
          <p:nvPr>
            <p:ph sz="half" idx="1"/>
          </p:nvPr>
        </p:nvSpPr>
        <p:spPr>
          <a:xfrm>
            <a:off x="457200" y="1773238"/>
            <a:ext cx="4038600" cy="4624387"/>
          </a:xfrm>
        </p:spPr>
        <p:txBody>
          <a:bodyPr rtlCol="0">
            <a:normAutofit fontScale="77500" lnSpcReduction="20000"/>
          </a:bodyPr>
          <a:lstStyle/>
          <a:p>
            <a:pPr marL="438912" indent="-320040" eaLnBrk="1" fontAlgn="auto" hangingPunct="1">
              <a:spcBef>
                <a:spcPts val="0"/>
              </a:spcBef>
              <a:spcAft>
                <a:spcPts val="0"/>
              </a:spcAft>
              <a:buFont typeface="Wingdings 2"/>
              <a:buChar char=""/>
              <a:defRPr/>
            </a:pPr>
            <a:r>
              <a:rPr lang="en-US" dirty="0"/>
              <a:t>The United States declared war on Japan.</a:t>
            </a:r>
          </a:p>
          <a:p>
            <a:pPr marL="118872" indent="-320040" eaLnBrk="1" fontAlgn="auto" hangingPunct="1">
              <a:spcBef>
                <a:spcPts val="0"/>
              </a:spcBef>
              <a:spcAft>
                <a:spcPts val="0"/>
              </a:spcAft>
              <a:buFont typeface="Wingdings 2"/>
              <a:buChar char=""/>
              <a:defRPr/>
            </a:pPr>
            <a:endParaRPr lang="en-US" dirty="0"/>
          </a:p>
          <a:p>
            <a:pPr marL="438912" indent="-320040" eaLnBrk="1" fontAlgn="auto" hangingPunct="1">
              <a:spcBef>
                <a:spcPts val="0"/>
              </a:spcBef>
              <a:spcAft>
                <a:spcPts val="0"/>
              </a:spcAft>
              <a:buFont typeface="Wingdings 2"/>
              <a:buChar char=""/>
              <a:defRPr/>
            </a:pPr>
            <a:r>
              <a:rPr lang="en-US" dirty="0"/>
              <a:t>Since Japan was a member of the Axis Powers, Germany and Italy both declared war on the United States.  The US responded in kind, declaring war on all of the Axis Powers</a:t>
            </a:r>
            <a:r>
              <a:rPr lang="en-US" dirty="0" smtClean="0"/>
              <a:t>.</a:t>
            </a:r>
          </a:p>
          <a:p>
            <a:pPr marL="438912" indent="-320040" eaLnBrk="1" fontAlgn="auto" hangingPunct="1">
              <a:spcBef>
                <a:spcPts val="0"/>
              </a:spcBef>
              <a:spcAft>
                <a:spcPts val="0"/>
              </a:spcAft>
              <a:buFont typeface="Wingdings 2"/>
              <a:buChar char=""/>
              <a:defRPr/>
            </a:pPr>
            <a:endParaRPr lang="en-US" dirty="0"/>
          </a:p>
          <a:p>
            <a:pPr marL="438912" indent="-320040" eaLnBrk="1" fontAlgn="auto" hangingPunct="1">
              <a:spcBef>
                <a:spcPts val="0"/>
              </a:spcBef>
              <a:spcAft>
                <a:spcPts val="0"/>
              </a:spcAft>
              <a:buFont typeface="Wingdings 2"/>
              <a:buChar char=""/>
              <a:defRPr/>
            </a:pPr>
            <a:r>
              <a:rPr lang="en-US" dirty="0" smtClean="0"/>
              <a:t>Because it was the strongest of the three nations militarily, the US agreed that defeating Germany in the European theatre of war would be priority number one.</a:t>
            </a:r>
            <a:endParaRPr lang="en-US" dirty="0"/>
          </a:p>
          <a:p>
            <a:pPr marL="438912" indent="-320040" eaLnBrk="1" fontAlgn="auto" hangingPunct="1">
              <a:spcBef>
                <a:spcPts val="0"/>
              </a:spcBef>
              <a:spcAft>
                <a:spcPts val="0"/>
              </a:spcAft>
              <a:buFont typeface="Wingdings 2"/>
              <a:buChar char=""/>
              <a:defRPr/>
            </a:pPr>
            <a:endParaRPr lang="en-US" dirty="0"/>
          </a:p>
        </p:txBody>
      </p:sp>
      <p:pic>
        <p:nvPicPr>
          <p:cNvPr id="2355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651625" y="2057400"/>
            <a:ext cx="2306638" cy="3074988"/>
          </a:xfrm>
        </p:spPr>
      </p:pic>
      <p:pic>
        <p:nvPicPr>
          <p:cNvPr id="2355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971800"/>
            <a:ext cx="18970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fontAlgn="auto" hangingPunct="1">
              <a:spcAft>
                <a:spcPts val="0"/>
              </a:spcAft>
              <a:defRPr/>
            </a:pPr>
            <a:r>
              <a:rPr lang="en-US" b="1" dirty="0" smtClean="0">
                <a:solidFill>
                  <a:schemeClr val="bg1"/>
                </a:solidFill>
              </a:rPr>
              <a:t>Fighting World War II at Home</a:t>
            </a:r>
          </a:p>
        </p:txBody>
      </p:sp>
      <p:pic>
        <p:nvPicPr>
          <p:cNvPr id="4" name="Picture Placeholder 3"/>
          <p:cNvPicPr>
            <a:picLocks noGrp="1" noChangeAspect="1"/>
          </p:cNvPicPr>
          <p:nvPr>
            <p:ph type="pic" idx="1"/>
          </p:nvPr>
        </p:nvPicPr>
        <p:blipFill>
          <a:blip r:embed="rId2"/>
          <a:srcRect l="4814" r="4814"/>
          <a:stretch>
            <a:fillRect/>
          </a:stretch>
        </p:blipFill>
        <p:spPr>
          <a:xfrm>
            <a:off x="2903538" y="1484313"/>
            <a:ext cx="6248400" cy="5373687"/>
          </a:xfrm>
        </p:spPr>
      </p:pic>
      <p:sp>
        <p:nvSpPr>
          <p:cNvPr id="24580" name="Content Placeholder 2"/>
          <p:cNvSpPr>
            <a:spLocks noGrp="1"/>
          </p:cNvSpPr>
          <p:nvPr>
            <p:ph type="body" sz="half" idx="2"/>
          </p:nvPr>
        </p:nvSpPr>
        <p:spPr>
          <a:xfrm>
            <a:off x="165100" y="1728788"/>
            <a:ext cx="2468563" cy="4572000"/>
          </a:xfrm>
        </p:spPr>
        <p:txBody>
          <a:bodyPr/>
          <a:lstStyle/>
          <a:p>
            <a:pPr eaLnBrk="1" hangingPunct="1"/>
            <a:r>
              <a:rPr lang="en-US" smtClean="0"/>
              <a:t>American involvement in </a:t>
            </a:r>
            <a:r>
              <a:rPr lang="en-US" b="1" i="1" u="sng" smtClean="0"/>
              <a:t>World War II brought an end to the Great Depression</a:t>
            </a:r>
            <a:r>
              <a:rPr lang="en-US" smtClean="0"/>
              <a:t>. Factories and workers were needed to produce goods to win the war.  Many factories had to be converted for wartime production, but one thing was for certain – on December 7, 1941, </a:t>
            </a:r>
            <a:r>
              <a:rPr lang="en-US" b="1" i="1" u="sng" smtClean="0"/>
              <a:t>everyone had a job in the United States of America: to defeat the Japanese and the Axis powers who had invaded our nation</a:t>
            </a:r>
            <a:r>
              <a:rPr lang="en-US" smtClean="0"/>
              <a:t>. </a:t>
            </a:r>
          </a:p>
          <a:p>
            <a:pPr eaLnBrk="1" hangingPunct="1"/>
            <a:endParaRPr lang="en-US" smtClean="0"/>
          </a:p>
          <a:p>
            <a:pPr eaLnBrk="1" hangingPunct="1"/>
            <a:r>
              <a:rPr lang="en-US" smtClean="0"/>
              <a:t>All we needed were the supplies.  Look at the Dr. Seuss political cartoon about wartime productivity!  What was he encouraging Americans to do? </a:t>
            </a:r>
          </a:p>
        </p:txBody>
      </p:sp>
      <p:pic>
        <p:nvPicPr>
          <p:cNvPr id="2458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608918">
            <a:off x="4900613" y="633413"/>
            <a:ext cx="3717925"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rot="18559929">
            <a:off x="1600200" y="3692525"/>
            <a:ext cx="5638800" cy="107950"/>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dirty="0">
              <a:solidFill>
                <a:schemeClr val="bg1"/>
              </a:solidFill>
            </a:endParaRPr>
          </a:p>
        </p:txBody>
      </p:sp>
      <p:sp>
        <p:nvSpPr>
          <p:cNvPr id="25603" name="Content Placeholder 2"/>
          <p:cNvSpPr>
            <a:spLocks noGrp="1"/>
          </p:cNvSpPr>
          <p:nvPr>
            <p:ph sz="half" idx="1"/>
          </p:nvPr>
        </p:nvSpPr>
        <p:spPr>
          <a:xfrm>
            <a:off x="152400" y="1773238"/>
            <a:ext cx="4648200" cy="4624387"/>
          </a:xfrm>
        </p:spPr>
        <p:txBody>
          <a:bodyPr/>
          <a:lstStyle/>
          <a:p>
            <a:pPr marL="117475" indent="0" eaLnBrk="1" hangingPunct="1">
              <a:buFont typeface="Wingdings 2" pitchFamily="18" charset="2"/>
              <a:buNone/>
            </a:pPr>
            <a:r>
              <a:rPr lang="en-US" sz="2400" b="1" u="sng" smtClean="0"/>
              <a:t>Working Women in World War II</a:t>
            </a:r>
          </a:p>
          <a:p>
            <a:pPr marL="117475" indent="0" eaLnBrk="1" hangingPunct="1">
              <a:buFont typeface="Wingdings 2" pitchFamily="18" charset="2"/>
              <a:buNone/>
            </a:pPr>
            <a:r>
              <a:rPr lang="en-US" sz="2400" smtClean="0"/>
              <a:t>Thousands of American women took jobs in defense plants during the World War II.   </a:t>
            </a:r>
            <a:r>
              <a:rPr lang="en-US" sz="2400" b="1" i="1" u="sng" smtClean="0"/>
              <a:t>Rosie “the Riveter” was the symbol of the American working woman during World War II.  </a:t>
            </a:r>
            <a:r>
              <a:rPr lang="en-US" sz="2400" smtClean="0"/>
              <a:t>Both women and African-Americans who were hired to work in the factories helped to provide both munitions and supplies for the soldiers and sailors abroad. </a:t>
            </a:r>
          </a:p>
        </p:txBody>
      </p:sp>
      <p:pic>
        <p:nvPicPr>
          <p:cNvPr id="2560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665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265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965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8"/>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6250"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1" name="Picture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66075" y="26988"/>
            <a:ext cx="1143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2" name="Content Placeholder 12"/>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14900" y="1676400"/>
            <a:ext cx="3886200" cy="50847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normAutofit fontScale="90000"/>
          </a:bodyPr>
          <a:lstStyle/>
          <a:p>
            <a:pPr eaLnBrk="1" fontAlgn="auto" hangingPunct="1">
              <a:spcAft>
                <a:spcPts val="0"/>
              </a:spcAft>
              <a:defRPr/>
            </a:pPr>
            <a:r>
              <a:rPr lang="en-US" dirty="0" smtClean="0">
                <a:solidFill>
                  <a:schemeClr val="bg1"/>
                </a:solidFill>
              </a:rPr>
              <a:t>Rationing of Goods Helped to Win the War!</a:t>
            </a:r>
            <a:endParaRPr lang="en-US" dirty="0">
              <a:solidFill>
                <a:schemeClr val="bg1"/>
              </a:solidFill>
            </a:endParaRPr>
          </a:p>
        </p:txBody>
      </p:sp>
      <p:sp>
        <p:nvSpPr>
          <p:cNvPr id="7" name="Content Placeholder 6"/>
          <p:cNvSpPr>
            <a:spLocks noGrp="1"/>
          </p:cNvSpPr>
          <p:nvPr>
            <p:ph sz="half" idx="1"/>
          </p:nvPr>
        </p:nvSpPr>
        <p:spPr>
          <a:xfrm>
            <a:off x="457200" y="1773238"/>
            <a:ext cx="4038600" cy="4624387"/>
          </a:xfrm>
        </p:spPr>
        <p:txBody>
          <a:bodyPr rtlCol="0">
            <a:normAutofit fontScale="92500" lnSpcReduction="20000"/>
          </a:bodyPr>
          <a:lstStyle/>
          <a:p>
            <a:pPr marL="118872" indent="0" eaLnBrk="1" fontAlgn="auto" hangingPunct="1">
              <a:spcBef>
                <a:spcPts val="0"/>
              </a:spcBef>
              <a:spcAft>
                <a:spcPts val="0"/>
              </a:spcAft>
              <a:buFont typeface="Wingdings 2"/>
              <a:buNone/>
              <a:defRPr/>
            </a:pPr>
            <a:r>
              <a:rPr lang="en-US" dirty="0"/>
              <a:t> </a:t>
            </a:r>
            <a:r>
              <a:rPr lang="en-US" dirty="0" smtClean="0"/>
              <a:t>         </a:t>
            </a:r>
            <a:r>
              <a:rPr lang="en-US" dirty="0" smtClean="0">
                <a:latin typeface="Berlin Sans FB" pitchFamily="34" charset="0"/>
              </a:rPr>
              <a:t>“Use it up,</a:t>
            </a:r>
          </a:p>
          <a:p>
            <a:pPr marL="118872" indent="0" eaLnBrk="1" fontAlgn="auto" hangingPunct="1">
              <a:spcBef>
                <a:spcPts val="0"/>
              </a:spcBef>
              <a:spcAft>
                <a:spcPts val="0"/>
              </a:spcAft>
              <a:buFont typeface="Wingdings 2"/>
              <a:buNone/>
              <a:defRPr/>
            </a:pPr>
            <a:r>
              <a:rPr lang="en-US" dirty="0">
                <a:latin typeface="Berlin Sans FB" pitchFamily="34" charset="0"/>
              </a:rPr>
              <a:t>	</a:t>
            </a:r>
            <a:r>
              <a:rPr lang="en-US" dirty="0" smtClean="0">
                <a:latin typeface="Berlin Sans FB" pitchFamily="34" charset="0"/>
              </a:rPr>
              <a:t>Wear it out,</a:t>
            </a:r>
          </a:p>
          <a:p>
            <a:pPr marL="118872" indent="0" eaLnBrk="1" fontAlgn="auto" hangingPunct="1">
              <a:spcBef>
                <a:spcPts val="0"/>
              </a:spcBef>
              <a:spcAft>
                <a:spcPts val="0"/>
              </a:spcAft>
              <a:buFont typeface="Wingdings 2"/>
              <a:buNone/>
              <a:defRPr/>
            </a:pPr>
            <a:r>
              <a:rPr lang="en-US" dirty="0">
                <a:latin typeface="Berlin Sans FB" pitchFamily="34" charset="0"/>
              </a:rPr>
              <a:t>	</a:t>
            </a:r>
            <a:r>
              <a:rPr lang="en-US" dirty="0" smtClean="0">
                <a:latin typeface="Berlin Sans FB" pitchFamily="34" charset="0"/>
              </a:rPr>
              <a:t>Make it do, </a:t>
            </a:r>
          </a:p>
          <a:p>
            <a:pPr marL="118872" indent="0" eaLnBrk="1" fontAlgn="auto" hangingPunct="1">
              <a:spcBef>
                <a:spcPts val="0"/>
              </a:spcBef>
              <a:spcAft>
                <a:spcPts val="0"/>
              </a:spcAft>
              <a:buFont typeface="Wingdings 2"/>
              <a:buNone/>
              <a:defRPr/>
            </a:pPr>
            <a:r>
              <a:rPr lang="en-US" dirty="0">
                <a:latin typeface="Berlin Sans FB" pitchFamily="34" charset="0"/>
              </a:rPr>
              <a:t>	</a:t>
            </a:r>
            <a:r>
              <a:rPr lang="en-US" dirty="0" smtClean="0">
                <a:latin typeface="Berlin Sans FB" pitchFamily="34" charset="0"/>
              </a:rPr>
              <a:t>Or, do without!”</a:t>
            </a:r>
          </a:p>
          <a:p>
            <a:pPr marL="118872" indent="0" eaLnBrk="1" fontAlgn="auto" hangingPunct="1">
              <a:spcBef>
                <a:spcPts val="0"/>
              </a:spcBef>
              <a:spcAft>
                <a:spcPts val="0"/>
              </a:spcAft>
              <a:buFont typeface="Wingdings 2"/>
              <a:buNone/>
              <a:defRPr/>
            </a:pPr>
            <a:endParaRPr lang="en-US" dirty="0"/>
          </a:p>
          <a:p>
            <a:pPr marL="118872" indent="0" eaLnBrk="1" fontAlgn="auto" hangingPunct="1">
              <a:spcBef>
                <a:spcPts val="0"/>
              </a:spcBef>
              <a:spcAft>
                <a:spcPts val="0"/>
              </a:spcAft>
              <a:buFont typeface="Wingdings 2"/>
              <a:buNone/>
              <a:defRPr/>
            </a:pPr>
            <a:r>
              <a:rPr lang="en-US" dirty="0" smtClean="0"/>
              <a:t>Americans were all asked to make small sacrifices for the good of the soldiers during World War II.  Rationed goods included meat, coffee, sugar, tires, shoes, and gasoline, among other things. </a:t>
            </a:r>
          </a:p>
        </p:txBody>
      </p:sp>
      <p:pic>
        <p:nvPicPr>
          <p:cNvPr id="26628"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38713" y="1773238"/>
            <a:ext cx="3457575" cy="462438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bg1"/>
                </a:solidFill>
              </a:rPr>
              <a:t>Overcoming Racial Differences to Work for Victory in WW II</a:t>
            </a:r>
            <a:endParaRPr lang="en-US" dirty="0">
              <a:solidFill>
                <a:schemeClr val="bg1"/>
              </a:solidFill>
            </a:endParaRPr>
          </a:p>
        </p:txBody>
      </p:sp>
      <p:pic>
        <p:nvPicPr>
          <p:cNvPr id="27651"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949575" y="1828800"/>
            <a:ext cx="6000750" cy="4343400"/>
          </a:xfrm>
        </p:spPr>
      </p:pic>
      <p:sp>
        <p:nvSpPr>
          <p:cNvPr id="27652" name="Text Placeholder 3"/>
          <p:cNvSpPr>
            <a:spLocks noGrp="1"/>
          </p:cNvSpPr>
          <p:nvPr>
            <p:ph type="body" sz="half" idx="2"/>
          </p:nvPr>
        </p:nvSpPr>
        <p:spPr>
          <a:xfrm>
            <a:off x="150813" y="1524000"/>
            <a:ext cx="2468562" cy="4572000"/>
          </a:xfrm>
        </p:spPr>
        <p:txBody>
          <a:bodyPr/>
          <a:lstStyle/>
          <a:p>
            <a:pPr eaLnBrk="1" hangingPunct="1"/>
            <a:r>
              <a:rPr lang="en-US" smtClean="0"/>
              <a:t>The need for workers temporarily broke down some racial barriers when it came to hiring practices during World War II in the defense industry.  As you can see from the last names gathered around the tank in this picture, everyone was welcome to help along the war effort.  The cartoon below shows the need to employ African-American workers, too.</a:t>
            </a:r>
          </a:p>
          <a:p>
            <a:pPr eaLnBrk="1" hangingPunct="1"/>
            <a:endParaRPr lang="en-US" smtClean="0"/>
          </a:p>
        </p:txBody>
      </p:sp>
      <p:pic>
        <p:nvPicPr>
          <p:cNvPr id="2765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267200"/>
            <a:ext cx="238125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2800" dirty="0" smtClean="0">
                <a:solidFill>
                  <a:schemeClr val="bg1"/>
                </a:solidFill>
              </a:rPr>
              <a:t>Japanese Americans were robbed of their liberties and place in relocation camps, or internment camps. </a:t>
            </a:r>
            <a:endParaRPr lang="en-US" sz="2800" dirty="0">
              <a:solidFill>
                <a:schemeClr val="bg1"/>
              </a:solidFill>
            </a:endParaRPr>
          </a:p>
        </p:txBody>
      </p:sp>
      <p:sp>
        <p:nvSpPr>
          <p:cNvPr id="28675" name="Content Placeholder 2"/>
          <p:cNvSpPr>
            <a:spLocks noGrp="1"/>
          </p:cNvSpPr>
          <p:nvPr>
            <p:ph idx="1"/>
          </p:nvPr>
        </p:nvSpPr>
        <p:spPr/>
        <p:txBody>
          <a:bodyPr/>
          <a:lstStyle/>
          <a:p>
            <a:pPr marL="117475" indent="0" eaLnBrk="1" hangingPunct="1">
              <a:buFont typeface="Wingdings 2" pitchFamily="18" charset="2"/>
              <a:buNone/>
            </a:pPr>
            <a:endParaRPr lang="en-US" smtClean="0"/>
          </a:p>
          <a:p>
            <a:pPr marL="117475" indent="0" eaLnBrk="1" hangingPunct="1">
              <a:buFont typeface="Wingdings 2" pitchFamily="18" charset="2"/>
              <a:buNone/>
            </a:pPr>
            <a:endParaRPr lang="en-US" smtClean="0"/>
          </a:p>
        </p:txBody>
      </p:sp>
      <p:pic>
        <p:nvPicPr>
          <p:cNvPr id="2867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523875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962400"/>
            <a:ext cx="31686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4"/>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rot="449131">
            <a:off x="6003925" y="1708150"/>
            <a:ext cx="24018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fontAlgn="auto" hangingPunct="1">
              <a:spcAft>
                <a:spcPts val="0"/>
              </a:spcAft>
              <a:defRPr/>
            </a:pPr>
            <a:r>
              <a:rPr lang="en-US" sz="3200" dirty="0" smtClean="0">
                <a:solidFill>
                  <a:schemeClr val="bg1"/>
                </a:solidFill>
              </a:rPr>
              <a:t>The Turning Point In World War II on the Eastern Front was the Battle of Stalingrad. </a:t>
            </a:r>
          </a:p>
        </p:txBody>
      </p:sp>
      <p:pic>
        <p:nvPicPr>
          <p:cNvPr id="29699"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04800" y="1600200"/>
            <a:ext cx="6413500" cy="4625975"/>
          </a:xfrm>
        </p:spPr>
      </p:pic>
      <p:pic>
        <p:nvPicPr>
          <p:cNvPr id="2970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452405">
            <a:off x="5527675" y="1566863"/>
            <a:ext cx="3268663"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600" dirty="0" smtClean="0">
                <a:solidFill>
                  <a:schemeClr val="bg1"/>
                </a:solidFill>
              </a:rPr>
              <a:t>The Turning Point in World War II on the Western Front was the D-Day Invasion.</a:t>
            </a:r>
            <a:endParaRPr lang="en-US" sz="3600" dirty="0">
              <a:solidFill>
                <a:schemeClr val="bg1"/>
              </a:solidFill>
            </a:endParaRPr>
          </a:p>
        </p:txBody>
      </p:sp>
      <p:pic>
        <p:nvPicPr>
          <p:cNvPr id="3072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676400"/>
            <a:ext cx="6496050" cy="4625975"/>
          </a:xfrm>
        </p:spPr>
      </p:pic>
      <p:pic>
        <p:nvPicPr>
          <p:cNvPr id="3072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676400"/>
            <a:ext cx="3281363"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8500" y="4191000"/>
            <a:ext cx="1871663"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Override1.xml><?xml version="1.0" encoding="utf-8"?>
<a:themeOverride xmlns:a="http://schemas.openxmlformats.org/drawingml/2006/main">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themeOverride>
</file>

<file path=ppt/theme/themeOverride2.xml><?xml version="1.0" encoding="utf-8"?>
<a:themeOverride xmlns:a="http://schemas.openxmlformats.org/drawingml/2006/main">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Module</Template>
  <TotalTime>1858</TotalTime>
  <Words>797</Words>
  <Application>Microsoft Office PowerPoint</Application>
  <PresentationFormat>On-screen Show (4:3)</PresentationFormat>
  <Paragraphs>47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Module</vt:lpstr>
      <vt:lpstr>SOL Review Materials for  Unit Eight: World War II</vt:lpstr>
      <vt:lpstr>Declarations of War</vt:lpstr>
      <vt:lpstr>Fighting World War II at Home</vt:lpstr>
      <vt:lpstr>PowerPoint Presentation</vt:lpstr>
      <vt:lpstr>Rationing of Goods Helped to Win the War!</vt:lpstr>
      <vt:lpstr>Overcoming Racial Differences to Work for Victory in WW II</vt:lpstr>
      <vt:lpstr>Japanese Americans were robbed of their liberties and place in relocation camps, or internment camps. </vt:lpstr>
      <vt:lpstr>The Turning Point In World War II on the Eastern Front was the Battle of Stalingrad. </vt:lpstr>
      <vt:lpstr>The Turning Point in World War II on the Western Front was the D-Day Invasion.</vt:lpstr>
      <vt:lpstr>The Turning Point in World War II in the Pacific Theatre was the Battle of Midway Island. </vt:lpstr>
      <vt:lpstr>The Manhattan Project </vt:lpstr>
      <vt:lpstr>The United States Dropped Two Atomic Bombs on Japan to End WW II. </vt:lpstr>
      <vt:lpstr>German Anti-Semitism and Racist Policies Led to Mass Murder During the Holocaust.</vt:lpstr>
      <vt:lpstr>Jewish people in Europe were imprisoned in concentration camps and systematically murdered during the Holocaust. </vt:lpstr>
      <vt:lpstr>Allied Soldiers – Americans and Soviets – liberated the Death Camps.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8</dc:title>
  <dc:creator>LATHOMPS</dc:creator>
  <cp:lastModifiedBy>Vickie J. Dean</cp:lastModifiedBy>
  <cp:revision>35</cp:revision>
  <dcterms:created xsi:type="dcterms:W3CDTF">2013-05-01T18:50:19Z</dcterms:created>
  <dcterms:modified xsi:type="dcterms:W3CDTF">2013-05-16T15:16:26Z</dcterms:modified>
</cp:coreProperties>
</file>